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263238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BF7"/>
          </a:solidFill>
        </a:fill>
      </a:tcStyle>
    </a:wholeTbl>
    <a:band2H>
      <a:tcTxStyle/>
      <a:tcStyle>
        <a:tcBdr/>
        <a:fill>
          <a:solidFill>
            <a:srgbClr val="E6EE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6DA"/>
          </a:solidFill>
        </a:fill>
      </a:tcStyle>
    </a:wholeTbl>
    <a:band2H>
      <a:tcTxStyle/>
      <a:tcStyle>
        <a:tcBdr/>
        <a:fill>
          <a:solidFill>
            <a:srgbClr val="E9EC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F1FC"/>
          </a:solidFill>
        </a:fill>
      </a:tcStyle>
    </a:wholeTbl>
    <a:band2H>
      <a:tcTxStyle/>
      <a:tcStyle>
        <a:tcBdr/>
        <a:fill>
          <a:solidFill>
            <a:srgbClr val="F1F8F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63238"/>
        </a:fontRef>
        <a:srgbClr val="2632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63238"/>
              </a:solidFill>
              <a:prstDash val="solid"/>
              <a:round/>
            </a:ln>
          </a:top>
          <a:bottom>
            <a:ln w="254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63238"/>
              </a:solidFill>
              <a:prstDash val="solid"/>
              <a:round/>
            </a:ln>
          </a:top>
          <a:bottom>
            <a:ln w="254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6323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6323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6323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263238"/>
              </a:solidFill>
              <a:prstDash val="solid"/>
              <a:round/>
            </a:ln>
          </a:left>
          <a:right>
            <a:ln w="12700" cap="flat">
              <a:solidFill>
                <a:srgbClr val="263238"/>
              </a:solidFill>
              <a:prstDash val="solid"/>
              <a:round/>
            </a:ln>
          </a:right>
          <a:top>
            <a:ln w="12700" cap="flat">
              <a:solidFill>
                <a:srgbClr val="263238"/>
              </a:solidFill>
              <a:prstDash val="solid"/>
              <a:round/>
            </a:ln>
          </a:top>
          <a:bottom>
            <a:ln w="127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solidFill>
                <a:srgbClr val="263238"/>
              </a:solidFill>
              <a:prstDash val="solid"/>
              <a:round/>
            </a:ln>
          </a:insideH>
          <a:insideV>
            <a:ln w="12700" cap="flat">
              <a:solidFill>
                <a:srgbClr val="263238"/>
              </a:solidFill>
              <a:prstDash val="solid"/>
              <a:round/>
            </a:ln>
          </a:insideV>
        </a:tcBdr>
        <a:fill>
          <a:solidFill>
            <a:srgbClr val="263238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263238"/>
              </a:solidFill>
              <a:prstDash val="solid"/>
              <a:round/>
            </a:ln>
          </a:left>
          <a:right>
            <a:ln w="12700" cap="flat">
              <a:solidFill>
                <a:srgbClr val="263238"/>
              </a:solidFill>
              <a:prstDash val="solid"/>
              <a:round/>
            </a:ln>
          </a:right>
          <a:top>
            <a:ln w="12700" cap="flat">
              <a:solidFill>
                <a:srgbClr val="263238"/>
              </a:solidFill>
              <a:prstDash val="solid"/>
              <a:round/>
            </a:ln>
          </a:top>
          <a:bottom>
            <a:ln w="127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solidFill>
                <a:srgbClr val="263238"/>
              </a:solidFill>
              <a:prstDash val="solid"/>
              <a:round/>
            </a:ln>
          </a:insideH>
          <a:insideV>
            <a:ln w="12700" cap="flat">
              <a:solidFill>
                <a:srgbClr val="263238"/>
              </a:solidFill>
              <a:prstDash val="solid"/>
              <a:round/>
            </a:ln>
          </a:insideV>
        </a:tcBdr>
        <a:fill>
          <a:solidFill>
            <a:srgbClr val="263238">
              <a:alpha val="20000"/>
            </a:srgbClr>
          </a:solidFill>
        </a:fill>
      </a:tcStyle>
    </a:firstCol>
    <a:lastRow>
      <a:tcTxStyle b="on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263238"/>
              </a:solidFill>
              <a:prstDash val="solid"/>
              <a:round/>
            </a:ln>
          </a:left>
          <a:right>
            <a:ln w="12700" cap="flat">
              <a:solidFill>
                <a:srgbClr val="263238"/>
              </a:solidFill>
              <a:prstDash val="solid"/>
              <a:round/>
            </a:ln>
          </a:right>
          <a:top>
            <a:ln w="50800" cap="flat">
              <a:solidFill>
                <a:srgbClr val="263238"/>
              </a:solidFill>
              <a:prstDash val="solid"/>
              <a:round/>
            </a:ln>
          </a:top>
          <a:bottom>
            <a:ln w="127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solidFill>
                <a:srgbClr val="263238"/>
              </a:solidFill>
              <a:prstDash val="solid"/>
              <a:round/>
            </a:ln>
          </a:insideH>
          <a:insideV>
            <a:ln w="12700" cap="flat">
              <a:solidFill>
                <a:srgbClr val="26323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63238"/>
        </a:fontRef>
        <a:srgbClr val="263238"/>
      </a:tcTxStyle>
      <a:tcStyle>
        <a:tcBdr>
          <a:left>
            <a:ln w="12700" cap="flat">
              <a:solidFill>
                <a:srgbClr val="263238"/>
              </a:solidFill>
              <a:prstDash val="solid"/>
              <a:round/>
            </a:ln>
          </a:left>
          <a:right>
            <a:ln w="12700" cap="flat">
              <a:solidFill>
                <a:srgbClr val="263238"/>
              </a:solidFill>
              <a:prstDash val="solid"/>
              <a:round/>
            </a:ln>
          </a:right>
          <a:top>
            <a:ln w="12700" cap="flat">
              <a:solidFill>
                <a:srgbClr val="263238"/>
              </a:solidFill>
              <a:prstDash val="solid"/>
              <a:round/>
            </a:ln>
          </a:top>
          <a:bottom>
            <a:ln w="25400" cap="flat">
              <a:solidFill>
                <a:srgbClr val="263238"/>
              </a:solidFill>
              <a:prstDash val="solid"/>
              <a:round/>
            </a:ln>
          </a:bottom>
          <a:insideH>
            <a:ln w="12700" cap="flat">
              <a:solidFill>
                <a:srgbClr val="263238"/>
              </a:solidFill>
              <a:prstDash val="solid"/>
              <a:round/>
            </a:ln>
          </a:insideH>
          <a:insideV>
            <a:ln w="12700" cap="flat">
              <a:solidFill>
                <a:srgbClr val="26323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3"/>
  </p:normalViewPr>
  <p:slideViewPr>
    <p:cSldViewPr snapToGrid="0" snapToObjects="1">
      <p:cViewPr varScale="1">
        <p:scale>
          <a:sx n="145" d="100"/>
          <a:sy n="145" d="100"/>
        </p:scale>
        <p:origin x="68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>
            <a:spLocks noGrp="1"/>
          </p:cNvSpPr>
          <p:nvPr>
            <p:ph type="title"/>
          </p:nvPr>
        </p:nvSpPr>
        <p:spPr>
          <a:xfrm>
            <a:off x="1700184" y="1991849"/>
            <a:ext cx="5807402" cy="1159801"/>
          </a:xfrm>
          <a:prstGeom prst="rect">
            <a:avLst/>
          </a:prstGeom>
        </p:spPr>
        <p:txBody>
          <a:bodyPr anchor="ctr"/>
          <a:lstStyle>
            <a:lvl1pPr>
              <a:defRPr sz="5800" b="1"/>
            </a:lvl1pPr>
          </a:lstStyle>
          <a:p>
            <a:r>
              <a:t>Texte du titre</a:t>
            </a:r>
          </a:p>
        </p:txBody>
      </p:sp>
      <p:sp>
        <p:nvSpPr>
          <p:cNvPr id="12" name="Google Shape;11;p2"/>
          <p:cNvSpPr/>
          <p:nvPr/>
        </p:nvSpPr>
        <p:spPr>
          <a:xfrm>
            <a:off x="7337531" y="4630073"/>
            <a:ext cx="96301" cy="960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" name="Google Shape;12;p2"/>
          <p:cNvSpPr/>
          <p:nvPr/>
        </p:nvSpPr>
        <p:spPr>
          <a:xfrm>
            <a:off x="7790243" y="4182400"/>
            <a:ext cx="96301" cy="960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" name="Google Shape;13;p2"/>
          <p:cNvSpPr/>
          <p:nvPr/>
        </p:nvSpPr>
        <p:spPr>
          <a:xfrm>
            <a:off x="8893253" y="3333348"/>
            <a:ext cx="57601" cy="576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" name="Google Shape;14;p2"/>
          <p:cNvSpPr/>
          <p:nvPr/>
        </p:nvSpPr>
        <p:spPr>
          <a:xfrm>
            <a:off x="8771301" y="4923775"/>
            <a:ext cx="96301" cy="960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" name="Google Shape;15;p2"/>
          <p:cNvSpPr/>
          <p:nvPr/>
        </p:nvSpPr>
        <p:spPr>
          <a:xfrm>
            <a:off x="2386265" y="508134"/>
            <a:ext cx="96301" cy="960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" name="Google Shape;16;p2"/>
          <p:cNvSpPr/>
          <p:nvPr/>
        </p:nvSpPr>
        <p:spPr>
          <a:xfrm>
            <a:off x="479459" y="2703979"/>
            <a:ext cx="96301" cy="960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" name="Google Shape;17;p2"/>
          <p:cNvSpPr/>
          <p:nvPr/>
        </p:nvSpPr>
        <p:spPr>
          <a:xfrm>
            <a:off x="261539" y="643096"/>
            <a:ext cx="96301" cy="960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" name="Google Shape;18;p2"/>
          <p:cNvSpPr/>
          <p:nvPr/>
        </p:nvSpPr>
        <p:spPr>
          <a:xfrm>
            <a:off x="507234" y="1080862"/>
            <a:ext cx="192601" cy="1923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Google Shape;19;p2"/>
          <p:cNvSpPr/>
          <p:nvPr/>
        </p:nvSpPr>
        <p:spPr>
          <a:xfrm>
            <a:off x="8314018" y="3625322"/>
            <a:ext cx="144301" cy="1440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" name="Google Shape;20;p2"/>
          <p:cNvSpPr/>
          <p:nvPr/>
        </p:nvSpPr>
        <p:spPr>
          <a:xfrm>
            <a:off x="8882857" y="4186761"/>
            <a:ext cx="144301" cy="1440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" name="Google Shape;21;p2"/>
          <p:cNvSpPr/>
          <p:nvPr/>
        </p:nvSpPr>
        <p:spPr>
          <a:xfrm>
            <a:off x="158312" y="1596559"/>
            <a:ext cx="57602" cy="576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" name="Google Shape;22;p2"/>
          <p:cNvSpPr/>
          <p:nvPr/>
        </p:nvSpPr>
        <p:spPr>
          <a:xfrm>
            <a:off x="1396482" y="226427"/>
            <a:ext cx="192601" cy="1923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" name="Google Shape;23;p2"/>
          <p:cNvSpPr/>
          <p:nvPr/>
        </p:nvSpPr>
        <p:spPr>
          <a:xfrm>
            <a:off x="617492" y="2000593"/>
            <a:ext cx="57601" cy="576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" name="Google Shape;24;p2"/>
          <p:cNvSpPr/>
          <p:nvPr/>
        </p:nvSpPr>
        <p:spPr>
          <a:xfrm>
            <a:off x="3425273" y="387880"/>
            <a:ext cx="57601" cy="57601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" name="Google Shape;25;p2"/>
          <p:cNvSpPr/>
          <p:nvPr/>
        </p:nvSpPr>
        <p:spPr>
          <a:xfrm>
            <a:off x="8014028" y="4567546"/>
            <a:ext cx="192601" cy="192301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860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e du titre"/>
          <p:cNvSpPr txBox="1">
            <a:spLocks noGrp="1"/>
          </p:cNvSpPr>
          <p:nvPr>
            <p:ph type="title"/>
          </p:nvPr>
        </p:nvSpPr>
        <p:spPr>
          <a:xfrm>
            <a:off x="1546025" y="1754794"/>
            <a:ext cx="5832601" cy="1159801"/>
          </a:xfrm>
          <a:prstGeom prst="rect">
            <a:avLst/>
          </a:prstGeom>
        </p:spPr>
        <p:txBody>
          <a:bodyPr/>
          <a:lstStyle>
            <a:lvl1pPr>
              <a:defRPr sz="4400" b="1"/>
            </a:lvl1pPr>
          </a:lstStyle>
          <a:p>
            <a:r>
              <a:t>Texte du titre</a:t>
            </a:r>
          </a:p>
        </p:txBody>
      </p:sp>
      <p:sp>
        <p:nvSpPr>
          <p:cNvPr id="35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1546025" y="3011510"/>
            <a:ext cx="5832601" cy="784801"/>
          </a:xfrm>
          <a:prstGeom prst="rect">
            <a:avLst/>
          </a:prstGeom>
        </p:spPr>
        <p:txBody>
          <a:bodyPr/>
          <a:lstStyle>
            <a:lvl1pPr marL="4191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chemeClr val="accent3"/>
                </a:solidFill>
              </a:defRPr>
            </a:lvl1pPr>
            <a:lvl2pPr marL="419100" indent="1143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chemeClr val="accent3"/>
                </a:solidFill>
              </a:defRPr>
            </a:lvl2pPr>
            <a:lvl3pPr marL="419100" indent="5715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chemeClr val="accent3"/>
                </a:solidFill>
              </a:defRPr>
            </a:lvl3pPr>
            <a:lvl4pPr marL="419100" indent="10668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chemeClr val="accent3"/>
                </a:solidFill>
              </a:defRPr>
            </a:lvl4pPr>
            <a:lvl5pPr marL="419100" indent="1524000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chemeClr val="accent3"/>
                </a:solidFill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4419600" y="4767262"/>
            <a:ext cx="2133600" cy="3860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786149" y="308120"/>
            <a:ext cx="7571701" cy="70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786149" y="1261700"/>
            <a:ext cx="7571701" cy="35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8573892" y="4749851"/>
            <a:ext cx="379192" cy="3860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Roboto Slab"/>
          <a:ea typeface="Roboto Slab"/>
          <a:cs typeface="Roboto Slab"/>
          <a:sym typeface="Roboto Slab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Roboto Slab"/>
          <a:ea typeface="Roboto Slab"/>
          <a:cs typeface="Roboto Slab"/>
          <a:sym typeface="Roboto Slab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Roboto Slab"/>
          <a:ea typeface="Roboto Slab"/>
          <a:cs typeface="Roboto Slab"/>
          <a:sym typeface="Roboto Slab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Roboto Slab"/>
          <a:ea typeface="Roboto Slab"/>
          <a:cs typeface="Roboto Slab"/>
          <a:sym typeface="Roboto Slab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Roboto Slab"/>
          <a:ea typeface="Roboto Slab"/>
          <a:cs typeface="Roboto Slab"/>
          <a:sym typeface="Roboto Slab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Roboto Slab"/>
          <a:ea typeface="Roboto Slab"/>
          <a:cs typeface="Roboto Slab"/>
          <a:sym typeface="Roboto Slab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Roboto Slab"/>
          <a:ea typeface="Roboto Slab"/>
          <a:cs typeface="Roboto Slab"/>
          <a:sym typeface="Roboto Slab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Roboto Slab"/>
          <a:ea typeface="Roboto Slab"/>
          <a:cs typeface="Roboto Slab"/>
          <a:sym typeface="Roboto Slab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accent1"/>
          </a:solidFill>
          <a:uFillTx/>
          <a:latin typeface="Roboto Slab"/>
          <a:ea typeface="Roboto Slab"/>
          <a:cs typeface="Roboto Slab"/>
          <a:sym typeface="Roboto Slab"/>
        </a:defRPr>
      </a:lvl9pPr>
    </p:titleStyle>
    <p:bodyStyle>
      <a:lvl1pPr marL="4572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4"/>
        </a:buClr>
        <a:buSzPts val="2400"/>
        <a:buFont typeface="Helvetica"/>
        <a:buChar char="◎"/>
        <a:tabLst/>
        <a:defRPr sz="2400" b="0" i="0" u="none" strike="noStrike" cap="none" spc="0" baseline="0">
          <a:solidFill>
            <a:srgbClr val="263238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9144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4"/>
        </a:buClr>
        <a:buSzPts val="2400"/>
        <a:buFont typeface="Helvetica"/>
        <a:buChar char="○"/>
        <a:tabLst/>
        <a:defRPr sz="2400" b="0" i="0" u="none" strike="noStrike" cap="none" spc="0" baseline="0">
          <a:solidFill>
            <a:srgbClr val="263238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3716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4"/>
        </a:buClr>
        <a:buSzPts val="2400"/>
        <a:buFont typeface="Helvetica"/>
        <a:buChar char="◉"/>
        <a:tabLst/>
        <a:defRPr sz="2400" b="0" i="0" u="none" strike="noStrike" cap="none" spc="0" baseline="0">
          <a:solidFill>
            <a:srgbClr val="263238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8288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4"/>
        </a:buClr>
        <a:buSzPts val="2400"/>
        <a:buFont typeface="Helvetica"/>
        <a:buChar char="●"/>
        <a:tabLst/>
        <a:defRPr sz="2400" b="0" i="0" u="none" strike="noStrike" cap="none" spc="0" baseline="0">
          <a:solidFill>
            <a:srgbClr val="263238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2860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4"/>
        </a:buClr>
        <a:buSzPts val="2400"/>
        <a:buFont typeface="Helvetica"/>
        <a:buChar char="○"/>
        <a:tabLst/>
        <a:defRPr sz="2400" b="0" i="0" u="none" strike="noStrike" cap="none" spc="0" baseline="0">
          <a:solidFill>
            <a:srgbClr val="263238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7432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4"/>
        </a:buClr>
        <a:buSzPts val="2400"/>
        <a:buFont typeface="Helvetica"/>
        <a:buChar char="■"/>
        <a:tabLst/>
        <a:defRPr sz="2400" b="0" i="0" u="none" strike="noStrike" cap="none" spc="0" baseline="0">
          <a:solidFill>
            <a:srgbClr val="263238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004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4"/>
        </a:buClr>
        <a:buSzPts val="2400"/>
        <a:buFont typeface="Helvetica"/>
        <a:buChar char="●"/>
        <a:tabLst/>
        <a:defRPr sz="2400" b="0" i="0" u="none" strike="noStrike" cap="none" spc="0" baseline="0">
          <a:solidFill>
            <a:srgbClr val="263238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6576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4"/>
        </a:buClr>
        <a:buSzPts val="2400"/>
        <a:buFont typeface="Helvetica"/>
        <a:buChar char="○"/>
        <a:tabLst/>
        <a:defRPr sz="2400" b="0" i="0" u="none" strike="noStrike" cap="none" spc="0" baseline="0">
          <a:solidFill>
            <a:srgbClr val="263238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14800" marR="0" indent="-3810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4"/>
        </a:buClr>
        <a:buSzPts val="2400"/>
        <a:buFont typeface="Helvetica"/>
        <a:buChar char="■"/>
        <a:tabLst/>
        <a:defRPr sz="2400" b="0" i="0" u="none" strike="noStrike" cap="none" spc="0" baseline="0">
          <a:solidFill>
            <a:srgbClr val="263238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ource Sans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bruno.abia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7" Type="http://schemas.openxmlformats.org/officeDocument/2006/relationships/image" Target="../media/image2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backtest-machine-learning-models-time-series-forecasting/" TargetMode="External"/><Relationship Id="rId2" Type="http://schemas.openxmlformats.org/officeDocument/2006/relationships/hyperlink" Target="https://github.com/slundberg/sha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kaggle.com/c/new-york-city-taxi-fare-prediction/overview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1423737" y="1987960"/>
            <a:ext cx="7241797" cy="2103325"/>
          </a:xfrm>
          <a:prstGeom prst="rect">
            <a:avLst/>
          </a:prstGeom>
        </p:spPr>
        <p:txBody>
          <a:bodyPr/>
          <a:lstStyle/>
          <a:p>
            <a:pPr defTabSz="713231">
              <a:defRPr sz="3432"/>
            </a:pPr>
            <a:r>
              <a:t>Back-testing and machine learning models</a:t>
            </a:r>
            <a:br/>
            <a:r>
              <a:rPr sz="1092" u="sng">
                <a:uFill>
                  <a:solidFill>
                    <a:schemeClr val="accent1"/>
                  </a:solidFill>
                </a:uFill>
                <a:hlinkClick r:id="rId2"/>
              </a:rPr>
              <a:t>bruno.abia@</a:t>
            </a:r>
            <a:r>
              <a:rPr sz="1092"/>
              <a:t>icomp.ufam.edu.br</a:t>
            </a:r>
            <a:br>
              <a:rPr sz="1092"/>
            </a:br>
            <a:r>
              <a:rPr sz="1092"/>
              <a:t>twitter: @brunoabia</a:t>
            </a:r>
            <a:br>
              <a:rPr sz="1092"/>
            </a:br>
            <a:br>
              <a:rPr sz="1092"/>
            </a:br>
            <a:br>
              <a:rPr sz="1092"/>
            </a:br>
            <a:endParaRPr sz="1092"/>
          </a:p>
        </p:txBody>
      </p:sp>
      <p:pic>
        <p:nvPicPr>
          <p:cNvPr id="71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486" y="201839"/>
            <a:ext cx="1902412" cy="56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461" y="155739"/>
            <a:ext cx="1884292" cy="615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Walk-forward  - Static</a:t>
            </a:r>
          </a:p>
        </p:txBody>
      </p:sp>
      <p:sp>
        <p:nvSpPr>
          <p:cNvPr id="127" name="Google Shape;111;p17"/>
          <p:cNvSpPr txBox="1">
            <a:spLocks noGrp="1"/>
          </p:cNvSpPr>
          <p:nvPr>
            <p:ph type="body" sz="quarter" idx="1"/>
          </p:nvPr>
        </p:nvSpPr>
        <p:spPr>
          <a:xfrm>
            <a:off x="786150" y="1107503"/>
            <a:ext cx="7571700" cy="837322"/>
          </a:xfrm>
          <a:prstGeom prst="rect">
            <a:avLst/>
          </a:prstGeom>
        </p:spPr>
        <p:txBody>
          <a:bodyPr/>
          <a:lstStyle>
            <a:lvl1pPr marL="0" indent="0" algn="just">
              <a:buSzTx/>
              <a:buNone/>
              <a:defRPr sz="1800"/>
            </a:lvl1pPr>
          </a:lstStyle>
          <a:p>
            <a:r>
              <a:t>This approach suggests static training model of data, and making predictions for the following period.</a:t>
            </a:r>
          </a:p>
        </p:txBody>
      </p:sp>
      <p:sp>
        <p:nvSpPr>
          <p:cNvPr id="128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5738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29" name="Image 11" descr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600" y="2041607"/>
            <a:ext cx="4827099" cy="2316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tatic.png" descr="stati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578149"/>
            <a:ext cx="4324366" cy="3243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Walk-forward - Dynamic</a:t>
            </a:r>
          </a:p>
        </p:txBody>
      </p:sp>
      <p:sp>
        <p:nvSpPr>
          <p:cNvPr id="133" name="Google Shape;111;p17"/>
          <p:cNvSpPr txBox="1">
            <a:spLocks noGrp="1"/>
          </p:cNvSpPr>
          <p:nvPr>
            <p:ph type="body" sz="quarter" idx="1"/>
          </p:nvPr>
        </p:nvSpPr>
        <p:spPr>
          <a:xfrm>
            <a:off x="786150" y="1107503"/>
            <a:ext cx="8005800" cy="934903"/>
          </a:xfrm>
          <a:prstGeom prst="rect">
            <a:avLst/>
          </a:prstGeom>
        </p:spPr>
        <p:txBody>
          <a:bodyPr/>
          <a:lstStyle>
            <a:lvl1pPr marL="0" indent="0" algn="just">
              <a:buSzTx/>
              <a:buNone/>
              <a:defRPr sz="1800"/>
            </a:lvl1pPr>
          </a:lstStyle>
          <a:p>
            <a:r>
              <a:t>This approach suggests training models on successive (potentially sliding) windows of data, and making predictions for the following period.</a:t>
            </a:r>
          </a:p>
        </p:txBody>
      </p:sp>
      <p:sp>
        <p:nvSpPr>
          <p:cNvPr id="134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582921" y="4749851"/>
            <a:ext cx="370163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35" name="Image 12" descr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46" y="2111491"/>
            <a:ext cx="5190048" cy="2490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dynamic.png" descr="dynami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1" y="1570008"/>
            <a:ext cx="4764657" cy="3573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21312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Example: </a:t>
            </a:r>
            <a:r>
              <a:rPr b="1">
                <a:solidFill>
                  <a:srgbClr val="C00000"/>
                </a:solidFill>
              </a:rPr>
              <a:t>New York Taxi Fare Prediction Problem</a:t>
            </a:r>
          </a:p>
        </p:txBody>
      </p:sp>
      <p:sp>
        <p:nvSpPr>
          <p:cNvPr id="139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5738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40" name="Image 11" descr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3415"/>
            <a:ext cx="4571999" cy="219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 12" descr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46" y="2752705"/>
            <a:ext cx="4571999" cy="219394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Google Shape;111;p17"/>
          <p:cNvSpPr txBox="1">
            <a:spLocks noGrp="1"/>
          </p:cNvSpPr>
          <p:nvPr>
            <p:ph type="body" sz="quarter" idx="1"/>
          </p:nvPr>
        </p:nvSpPr>
        <p:spPr>
          <a:xfrm>
            <a:off x="1848581" y="2408526"/>
            <a:ext cx="874835" cy="374891"/>
          </a:xfrm>
          <a:prstGeom prst="rect">
            <a:avLst/>
          </a:prstGeom>
        </p:spPr>
        <p:txBody>
          <a:bodyPr/>
          <a:lstStyle>
            <a:lvl1pPr marL="0" indent="0" algn="ctr" defTabSz="804672">
              <a:spcBef>
                <a:spcPts val="500"/>
              </a:spcBef>
              <a:buSzTx/>
              <a:buNone/>
              <a:defRPr sz="1232"/>
            </a:lvl1pPr>
          </a:lstStyle>
          <a:p>
            <a:r>
              <a:t>Static</a:t>
            </a:r>
          </a:p>
        </p:txBody>
      </p:sp>
      <p:sp>
        <p:nvSpPr>
          <p:cNvPr id="143" name="Google Shape;111;p17"/>
          <p:cNvSpPr txBox="1"/>
          <p:nvPr/>
        </p:nvSpPr>
        <p:spPr>
          <a:xfrm>
            <a:off x="6420584" y="2368460"/>
            <a:ext cx="874835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spcBef>
                <a:spcPts val="600"/>
              </a:spcBef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Dynamic</a:t>
            </a:r>
          </a:p>
        </p:txBody>
      </p:sp>
      <p:sp>
        <p:nvSpPr>
          <p:cNvPr id="144" name="Google Shape;111;p17"/>
          <p:cNvSpPr txBox="1"/>
          <p:nvPr/>
        </p:nvSpPr>
        <p:spPr>
          <a:xfrm>
            <a:off x="219807" y="1107503"/>
            <a:ext cx="8733278" cy="127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just">
              <a:spcBef>
                <a:spcPts val="600"/>
              </a:spcBef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For each step, you can combine the traditional techniques to help you to understand the results:</a:t>
            </a:r>
            <a:endParaRPr sz="2400"/>
          </a:p>
          <a:p>
            <a:pPr marL="285750" indent="-285750" algn="just">
              <a:spcBef>
                <a:spcPts val="600"/>
              </a:spcBef>
              <a:buClr>
                <a:schemeClr val="accent4"/>
              </a:buClr>
              <a:buSzPts val="1400"/>
              <a:buFont typeface="Arial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Estimating the Hyperparameters</a:t>
            </a:r>
            <a:endParaRPr sz="2400"/>
          </a:p>
          <a:p>
            <a:pPr marL="285750" indent="-285750" algn="just">
              <a:spcBef>
                <a:spcPts val="600"/>
              </a:spcBef>
              <a:buClr>
                <a:schemeClr val="accent4"/>
              </a:buClr>
              <a:buSzPts val="1400"/>
              <a:buFont typeface="Arial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Calculating the important features</a:t>
            </a:r>
            <a:endParaRPr sz="2400"/>
          </a:p>
          <a:p>
            <a:pPr marL="285750" indent="-285750" algn="just">
              <a:spcBef>
                <a:spcPts val="600"/>
              </a:spcBef>
              <a:buClr>
                <a:schemeClr val="accent4"/>
              </a:buClr>
              <a:buSzPts val="1400"/>
              <a:buFont typeface="Arial"/>
              <a:buChar char="•"/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Applying  </a:t>
            </a:r>
            <a:r>
              <a:rPr>
                <a:solidFill>
                  <a:srgbClr val="C00000"/>
                </a:solidFill>
              </a:rPr>
              <a:t>Shap Values</a:t>
            </a:r>
          </a:p>
        </p:txBody>
      </p:sp>
      <p:sp>
        <p:nvSpPr>
          <p:cNvPr id="145" name="Rectangle 1"/>
          <p:cNvSpPr/>
          <p:nvPr/>
        </p:nvSpPr>
        <p:spPr>
          <a:xfrm>
            <a:off x="1151792" y="3736730"/>
            <a:ext cx="3261947" cy="677009"/>
          </a:xfrm>
          <a:prstGeom prst="rect">
            <a:avLst/>
          </a:prstGeom>
          <a:ln w="25400">
            <a:solidFill>
              <a:srgbClr val="C000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FFFF00"/>
                  </a:solidFill>
                  <a:prstDash val="sysDot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21312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Example: </a:t>
            </a:r>
            <a:r>
              <a:rPr b="1">
                <a:solidFill>
                  <a:srgbClr val="C00000"/>
                </a:solidFill>
              </a:rPr>
              <a:t>New York Taxi Fare Prediction Problem</a:t>
            </a:r>
          </a:p>
        </p:txBody>
      </p:sp>
      <p:sp>
        <p:nvSpPr>
          <p:cNvPr id="148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5738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49" name="Google Shape;111;p17"/>
          <p:cNvSpPr txBox="1"/>
          <p:nvPr/>
        </p:nvSpPr>
        <p:spPr>
          <a:xfrm>
            <a:off x="852853" y="1107503"/>
            <a:ext cx="7156940" cy="1059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just">
              <a:spcBef>
                <a:spcPts val="600"/>
              </a:spcBef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It observed with back-testing the samples of 2010 are not “</a:t>
            </a:r>
            <a:r>
              <a:rPr>
                <a:solidFill>
                  <a:srgbClr val="C00000"/>
                </a:solidFill>
              </a:rPr>
              <a:t>important</a:t>
            </a:r>
            <a:r>
              <a:t>” for model prediction. If we train the model </a:t>
            </a:r>
            <a:r>
              <a:rPr>
                <a:solidFill>
                  <a:srgbClr val="C00000"/>
                </a:solidFill>
              </a:rPr>
              <a:t>without</a:t>
            </a:r>
            <a:r>
              <a:t> 2010. The result is: </a:t>
            </a:r>
            <a:endParaRPr sz="2400"/>
          </a:p>
        </p:txBody>
      </p:sp>
      <p:pic>
        <p:nvPicPr>
          <p:cNvPr id="150" name="Image 4" descr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80" y="1907903"/>
            <a:ext cx="4293125" cy="295985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Google Shape;111;p17"/>
          <p:cNvSpPr txBox="1"/>
          <p:nvPr/>
        </p:nvSpPr>
        <p:spPr>
          <a:xfrm>
            <a:off x="3094893" y="1993764"/>
            <a:ext cx="439615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just">
              <a:spcBef>
                <a:spcPts val="600"/>
              </a:spcBef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0.81</a:t>
            </a:r>
          </a:p>
        </p:txBody>
      </p:sp>
      <p:sp>
        <p:nvSpPr>
          <p:cNvPr id="152" name="Google Shape;111;p17"/>
          <p:cNvSpPr txBox="1"/>
          <p:nvPr/>
        </p:nvSpPr>
        <p:spPr>
          <a:xfrm>
            <a:off x="5073162" y="1868652"/>
            <a:ext cx="439615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just">
              <a:spcBef>
                <a:spcPts val="600"/>
              </a:spcBef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0.86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10;p17"/>
          <p:cNvSpPr txBox="1">
            <a:spLocks noGrp="1"/>
          </p:cNvSpPr>
          <p:nvPr>
            <p:ph type="title"/>
          </p:nvPr>
        </p:nvSpPr>
        <p:spPr>
          <a:xfrm>
            <a:off x="1188778" y="97500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We </a:t>
            </a:r>
            <a:r>
              <a:rPr>
                <a:solidFill>
                  <a:srgbClr val="C00000"/>
                </a:solidFill>
              </a:rPr>
              <a:t>can</a:t>
            </a:r>
            <a:r>
              <a:t> do too..</a:t>
            </a:r>
          </a:p>
        </p:txBody>
      </p:sp>
      <p:sp>
        <p:nvSpPr>
          <p:cNvPr id="155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5738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56" name="TextBox 5"/>
          <p:cNvSpPr txBox="1"/>
          <p:nvPr/>
        </p:nvSpPr>
        <p:spPr>
          <a:xfrm>
            <a:off x="1248595" y="800100"/>
            <a:ext cx="664680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indent="76200" algn="ctr">
              <a:defRPr sz="1200">
                <a:solidFill>
                  <a:srgbClr val="000000"/>
                </a:solidFill>
              </a:defRPr>
            </a:lvl1pPr>
          </a:lstStyle>
          <a:p>
            <a:r>
              <a:t>Applying back-testing with hours as a temporal component.</a:t>
            </a:r>
          </a:p>
        </p:txBody>
      </p:sp>
      <p:pic>
        <p:nvPicPr>
          <p:cNvPr id="157" name="Image 2" descr="Image 2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185797" y="1080163"/>
            <a:ext cx="2812040" cy="1860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 3" descr="Image 3"/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3165980" y="1080163"/>
            <a:ext cx="2812040" cy="1860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 4" descr="Image 4"/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185797" y="3048579"/>
            <a:ext cx="2812040" cy="1860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 5" descr="Image 5"/>
          <p:cNvPicPr>
            <a:picLocks noChangeAspect="1"/>
          </p:cNvPicPr>
          <p:nvPr/>
        </p:nvPicPr>
        <p:blipFill>
          <a:blip r:embed="rId5"/>
          <a:srcRect l="50000"/>
          <a:stretch>
            <a:fillRect/>
          </a:stretch>
        </p:blipFill>
        <p:spPr>
          <a:xfrm>
            <a:off x="6141045" y="1080163"/>
            <a:ext cx="2812040" cy="1860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 8" descr="Image 8"/>
          <p:cNvPicPr>
            <a:picLocks noChangeAspect="1"/>
          </p:cNvPicPr>
          <p:nvPr/>
        </p:nvPicPr>
        <p:blipFill>
          <a:blip r:embed="rId6"/>
          <a:srcRect l="50000"/>
          <a:stretch>
            <a:fillRect/>
          </a:stretch>
        </p:blipFill>
        <p:spPr>
          <a:xfrm>
            <a:off x="3165980" y="3048530"/>
            <a:ext cx="2812040" cy="1860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 9" descr="Image 9"/>
          <p:cNvPicPr>
            <a:picLocks noChangeAspect="1"/>
          </p:cNvPicPr>
          <p:nvPr/>
        </p:nvPicPr>
        <p:blipFill>
          <a:blip r:embed="rId7"/>
          <a:srcRect l="50000"/>
          <a:stretch>
            <a:fillRect/>
          </a:stretch>
        </p:blipFill>
        <p:spPr>
          <a:xfrm>
            <a:off x="6141045" y="3048529"/>
            <a:ext cx="2812040" cy="1860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-138628"/>
            <a:ext cx="7571700" cy="702601"/>
          </a:xfrm>
          <a:prstGeom prst="rect">
            <a:avLst/>
          </a:prstGeom>
        </p:spPr>
        <p:txBody>
          <a:bodyPr/>
          <a:lstStyle/>
          <a:p>
            <a:r>
              <a:rPr lang="fr-CA" dirty="0"/>
              <a:t>The </a:t>
            </a:r>
            <a:r>
              <a:rPr dirty="0">
                <a:solidFill>
                  <a:srgbClr val="C00000"/>
                </a:solidFill>
              </a:rPr>
              <a:t>Concept Drift</a:t>
            </a:r>
            <a:endParaRPr dirty="0"/>
          </a:p>
        </p:txBody>
      </p:sp>
      <p:sp>
        <p:nvSpPr>
          <p:cNvPr id="165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5738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66" name="TextBox 5"/>
          <p:cNvSpPr txBox="1"/>
          <p:nvPr/>
        </p:nvSpPr>
        <p:spPr>
          <a:xfrm>
            <a:off x="831869" y="563972"/>
            <a:ext cx="6686657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76200" algn="just">
              <a:defRPr sz="1200">
                <a:solidFill>
                  <a:srgbClr val="000000"/>
                </a:solidFill>
              </a:defRPr>
            </a:pPr>
            <a:r>
              <a:t>The </a:t>
            </a:r>
            <a:r>
              <a:rPr b="1">
                <a:solidFill>
                  <a:srgbClr val="C00000"/>
                </a:solidFill>
              </a:rPr>
              <a:t>Concept Drift </a:t>
            </a:r>
            <a:r>
              <a:t>means that the statistical properties of the target variable, which the model is trying to predict, change over time in unforeseen way.</a:t>
            </a:r>
          </a:p>
        </p:txBody>
      </p:sp>
      <p:pic>
        <p:nvPicPr>
          <p:cNvPr id="16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8" y="3146881"/>
            <a:ext cx="4882414" cy="1996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 5" descr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8" y="1082830"/>
            <a:ext cx="4727209" cy="219394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Box 5"/>
          <p:cNvSpPr txBox="1"/>
          <p:nvPr/>
        </p:nvSpPr>
        <p:spPr>
          <a:xfrm>
            <a:off x="5275129" y="2027860"/>
            <a:ext cx="3357885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76200" algn="just">
              <a:defRPr sz="1200">
                <a:solidFill>
                  <a:srgbClr val="000000"/>
                </a:solidFill>
              </a:defRPr>
            </a:pPr>
            <a:r>
              <a:rPr dirty="0"/>
              <a:t>I want to identify a </a:t>
            </a:r>
            <a:r>
              <a:rPr dirty="0">
                <a:solidFill>
                  <a:srgbClr val="0070C0"/>
                </a:solidFill>
              </a:rPr>
              <a:t>big</a:t>
            </a:r>
            <a:r>
              <a:rPr dirty="0"/>
              <a:t> change behavior in our system. When I found, I come back to </a:t>
            </a:r>
            <a:r>
              <a:rPr dirty="0">
                <a:solidFill>
                  <a:srgbClr val="FF0000"/>
                </a:solidFill>
              </a:rPr>
              <a:t>data study</a:t>
            </a:r>
            <a:r>
              <a:rPr dirty="0"/>
              <a:t> and </a:t>
            </a:r>
            <a:r>
              <a:rPr dirty="0">
                <a:solidFill>
                  <a:srgbClr val="FF0000"/>
                </a:solidFill>
              </a:rPr>
              <a:t>back-testing</a:t>
            </a:r>
            <a:r>
              <a:rPr dirty="0"/>
              <a:t>.</a:t>
            </a:r>
          </a:p>
          <a:p>
            <a:pPr indent="76200" algn="just">
              <a:defRPr sz="1200">
                <a:solidFill>
                  <a:srgbClr val="000000"/>
                </a:solidFill>
              </a:defRPr>
            </a:pPr>
            <a:endParaRPr dirty="0"/>
          </a:p>
          <a:p>
            <a:pPr indent="76200" algn="just">
              <a:defRPr sz="1200">
                <a:solidFill>
                  <a:srgbClr val="000000"/>
                </a:solidFill>
              </a:defRPr>
            </a:pPr>
            <a:endParaRPr dirty="0"/>
          </a:p>
          <a:p>
            <a:pPr indent="76200" algn="just">
              <a:defRPr sz="1200">
                <a:solidFill>
                  <a:srgbClr val="000000"/>
                </a:solidFill>
              </a:defRPr>
            </a:pPr>
            <a:endParaRPr dirty="0"/>
          </a:p>
          <a:p>
            <a:pPr indent="76200" algn="just">
              <a:defRPr sz="1200">
                <a:solidFill>
                  <a:srgbClr val="000000"/>
                </a:solidFill>
              </a:defRPr>
            </a:pPr>
            <a:endParaRPr dirty="0"/>
          </a:p>
          <a:p>
            <a:pPr indent="76200" algn="just">
              <a:defRPr sz="1200"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73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49" y="1107503"/>
            <a:ext cx="7935818" cy="3376574"/>
          </a:xfrm>
          <a:prstGeom prst="rect">
            <a:avLst/>
          </a:prstGeom>
        </p:spPr>
        <p:txBody>
          <a:bodyPr/>
          <a:lstStyle/>
          <a:p>
            <a:pPr>
              <a:buSzPts val="1800"/>
              <a:buFont typeface="Arial"/>
              <a:buChar char="•"/>
              <a:defRPr sz="1800"/>
            </a:pPr>
            <a:r>
              <a:t>Back-testing allows us to understand our data;</a:t>
            </a:r>
          </a:p>
          <a:p>
            <a:pPr>
              <a:buSzPts val="1800"/>
              <a:buFont typeface="Arial"/>
              <a:buChar char="•"/>
              <a:defRPr sz="1800"/>
            </a:pPr>
            <a:r>
              <a:t>We can select the best model based on temporal components;</a:t>
            </a:r>
          </a:p>
          <a:p>
            <a:pPr>
              <a:buSzPts val="1800"/>
              <a:buFont typeface="Arial"/>
              <a:buChar char="•"/>
              <a:defRPr sz="1800"/>
            </a:pPr>
            <a:r>
              <a:t>The training process is long, but the results are cool </a:t>
            </a:r>
            <a:r>
              <a:rPr b="1">
                <a:solidFill>
                  <a:srgbClr val="0070C0"/>
                </a:solidFill>
              </a:rPr>
              <a:t>= )</a:t>
            </a:r>
            <a:r>
              <a:t> ;</a:t>
            </a:r>
          </a:p>
          <a:p>
            <a:pPr>
              <a:buSzPts val="1800"/>
              <a:buFont typeface="Arial"/>
              <a:buChar char="•"/>
              <a:defRPr sz="1800"/>
            </a:pPr>
            <a:r>
              <a:t>Shap Values allows us to see the important features;  </a:t>
            </a:r>
          </a:p>
        </p:txBody>
      </p:sp>
      <p:sp>
        <p:nvSpPr>
          <p:cNvPr id="174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5738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177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49" y="1107503"/>
            <a:ext cx="7935818" cy="3376574"/>
          </a:xfrm>
          <a:prstGeom prst="rect">
            <a:avLst/>
          </a:prstGeom>
        </p:spPr>
        <p:txBody>
          <a:bodyPr/>
          <a:lstStyle/>
          <a:p>
            <a:pPr>
              <a:buSzPts val="1400"/>
              <a:buFont typeface="Arial"/>
              <a:buChar char="•"/>
              <a:defRPr sz="1400"/>
            </a:pPr>
            <a:r>
              <a:t>Thais Almeida, Bruno Ábia, Eduardo Nakamura, Fabíola Nakamura (2017, October). Detecting hate, offensive, and regular speech in short comments. In </a:t>
            </a:r>
            <a:r>
              <a:rPr i="1"/>
              <a:t>Proceedings of the 23rd Brazillian Symposium on Multimedia and the Web</a:t>
            </a:r>
            <a:r>
              <a:t> (pp. 225-228).</a:t>
            </a:r>
          </a:p>
          <a:p>
            <a:pPr>
              <a:buSzPts val="1400"/>
              <a:buFont typeface="Arial"/>
              <a:buChar char="•"/>
              <a:defRPr sz="1400" i="1"/>
            </a:pPr>
            <a:r>
              <a:t>Shapley sampling values:</a:t>
            </a:r>
            <a:r>
              <a:rPr i="0"/>
              <a:t> Strumbelj, Erik, and Igor Kononenko. "Explaining prediction models and individual predictions with feature contributions." Knowledge and information systems 41.3 (2014): 647-665.</a:t>
            </a:r>
          </a:p>
          <a:p>
            <a:pPr>
              <a:buSzPts val="1400"/>
              <a:buFont typeface="Arial"/>
              <a:buChar char="•"/>
              <a:defRPr sz="1400" i="1"/>
            </a:pPr>
            <a:r>
              <a:t>LIME:</a:t>
            </a:r>
            <a:r>
              <a:rPr i="0"/>
              <a:t> Ribeiro, Marco Tulio, Sameer Singh, and Carlos Guestrin. "Why should i trust you?: Explaining the predictions of any classifier." Proceedings of the 22nd ACM SIGKDD International Conference on Knowledge Discovery and Data Mining. ACM, 2016.</a:t>
            </a:r>
          </a:p>
          <a:p>
            <a:pPr>
              <a:buSzPts val="1400"/>
              <a:buFont typeface="Arial"/>
              <a:buChar char="•"/>
              <a:defRPr sz="1400"/>
            </a:pPr>
            <a:r>
              <a:t>Shap Values: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https://github.com/slundberg/shap</a:t>
            </a:r>
          </a:p>
          <a:p>
            <a:pPr>
              <a:buSzPts val="1400"/>
              <a:buFont typeface="Arial"/>
              <a:buChar char="•"/>
              <a:defRPr sz="1400"/>
            </a:pPr>
            <a:r>
              <a:t>Back-testing: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https://machinelearningmastery.com/backtest-machine-learning-models-time-series-forecasting/</a:t>
            </a:r>
          </a:p>
          <a:p>
            <a:pPr>
              <a:buSzPts val="1400"/>
              <a:buFont typeface="Arial"/>
              <a:buChar char="•"/>
              <a:defRPr sz="1400"/>
            </a:pPr>
            <a:r>
              <a:t>Dataset: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4"/>
              </a:rPr>
              <a:t>https://www.kaggle.com/c/new-york-city-taxi-fare-prediction/overview</a:t>
            </a:r>
          </a:p>
        </p:txBody>
      </p:sp>
      <p:sp>
        <p:nvSpPr>
          <p:cNvPr id="178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5738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374;p35"/>
          <p:cNvSpPr txBox="1">
            <a:spLocks noGrp="1"/>
          </p:cNvSpPr>
          <p:nvPr>
            <p:ph type="title" idx="4294967295"/>
          </p:nvPr>
        </p:nvSpPr>
        <p:spPr>
          <a:xfrm>
            <a:off x="685800" y="516542"/>
            <a:ext cx="7772400" cy="1159801"/>
          </a:xfrm>
          <a:prstGeom prst="rect">
            <a:avLst/>
          </a:prstGeom>
        </p:spPr>
        <p:txBody>
          <a:bodyPr/>
          <a:lstStyle>
            <a:lvl1pPr>
              <a:defRPr sz="6000" b="1"/>
            </a:lvl1pPr>
          </a:lstStyle>
          <a:p>
            <a:r>
              <a:t>Merci Beaucoup!</a:t>
            </a:r>
          </a:p>
        </p:txBody>
      </p:sp>
      <p:sp>
        <p:nvSpPr>
          <p:cNvPr id="181" name="Google Shape;375;p35"/>
          <p:cNvSpPr txBox="1">
            <a:spLocks noGrp="1"/>
          </p:cNvSpPr>
          <p:nvPr>
            <p:ph type="body" sz="quarter" idx="4294967295"/>
          </p:nvPr>
        </p:nvSpPr>
        <p:spPr>
          <a:xfrm>
            <a:off x="685800" y="1639913"/>
            <a:ext cx="6593700" cy="784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600" b="1"/>
            </a:lvl1pPr>
          </a:lstStyle>
          <a:p>
            <a:r>
              <a:t>Any questions?</a:t>
            </a:r>
          </a:p>
        </p:txBody>
      </p:sp>
      <p:sp>
        <p:nvSpPr>
          <p:cNvPr id="182" name="Google Shape;376;p35"/>
          <p:cNvSpPr txBox="1"/>
          <p:nvPr/>
        </p:nvSpPr>
        <p:spPr>
          <a:xfrm>
            <a:off x="685800" y="2464405"/>
            <a:ext cx="4863901" cy="246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spcBef>
                <a:spcPts val="600"/>
              </a:spcBef>
              <a:defRPr sz="2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You can find me at:</a:t>
            </a:r>
          </a:p>
          <a:p>
            <a:pPr>
              <a:spcBef>
                <a:spcPts val="600"/>
              </a:spcBef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Twiiter: @brunoabia &amp; bruno.abia@icomp.ufam.edu.br</a:t>
            </a:r>
          </a:p>
        </p:txBody>
      </p:sp>
      <p:sp>
        <p:nvSpPr>
          <p:cNvPr id="183" name="Google Shape;377;p35"/>
          <p:cNvSpPr txBox="1">
            <a:spLocks noGrp="1"/>
          </p:cNvSpPr>
          <p:nvPr>
            <p:ph type="sldNum" sz="quarter" idx="2"/>
          </p:nvPr>
        </p:nvSpPr>
        <p:spPr>
          <a:xfrm>
            <a:off x="8573892" y="4749851"/>
            <a:ext cx="379192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84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853" y="1863968"/>
            <a:ext cx="1808891" cy="3279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84;p14"/>
          <p:cNvSpPr/>
          <p:nvPr/>
        </p:nvSpPr>
        <p:spPr>
          <a:xfrm>
            <a:off x="5880380" y="2562025"/>
            <a:ext cx="1381802" cy="1365600"/>
          </a:xfrm>
          <a:prstGeom prst="ellipse">
            <a:avLst/>
          </a:prstGeom>
          <a:ln>
            <a:solidFill>
              <a:schemeClr val="accent4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" name="Google Shape;85;p14"/>
          <p:cNvSpPr txBox="1">
            <a:spLocks noGrp="1"/>
          </p:cNvSpPr>
          <p:nvPr>
            <p:ph type="title" idx="4294967295"/>
          </p:nvPr>
        </p:nvSpPr>
        <p:spPr>
          <a:xfrm>
            <a:off x="1637500" y="592744"/>
            <a:ext cx="5642101" cy="1159801"/>
          </a:xfrm>
          <a:prstGeom prst="rect">
            <a:avLst/>
          </a:prstGeom>
        </p:spPr>
        <p:txBody>
          <a:bodyPr/>
          <a:lstStyle>
            <a:lvl1pPr>
              <a:defRPr sz="6000" b="1"/>
            </a:lvl1pPr>
          </a:lstStyle>
          <a:p>
            <a:r>
              <a:t>Salut!</a:t>
            </a:r>
          </a:p>
        </p:txBody>
      </p:sp>
      <p:sp>
        <p:nvSpPr>
          <p:cNvPr id="76" name="Google Shape;86;p14"/>
          <p:cNvSpPr txBox="1">
            <a:spLocks noGrp="1"/>
          </p:cNvSpPr>
          <p:nvPr>
            <p:ph type="body" sz="quarter" idx="4294967295"/>
          </p:nvPr>
        </p:nvSpPr>
        <p:spPr>
          <a:xfrm>
            <a:off x="1637500" y="1563712"/>
            <a:ext cx="5642101" cy="784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600" b="1"/>
            </a:lvl1pPr>
          </a:lstStyle>
          <a:p>
            <a:r>
              <a:t>Je m’appelle Bruno Ábia</a:t>
            </a:r>
          </a:p>
        </p:txBody>
      </p:sp>
      <p:sp>
        <p:nvSpPr>
          <p:cNvPr id="77" name="Google Shape;87;p14"/>
          <p:cNvSpPr txBox="1"/>
          <p:nvPr/>
        </p:nvSpPr>
        <p:spPr>
          <a:xfrm>
            <a:off x="1637500" y="2388199"/>
            <a:ext cx="4051021" cy="1729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457200" indent="-457200">
              <a:spcBef>
                <a:spcPts val="600"/>
              </a:spcBef>
              <a:buClr>
                <a:schemeClr val="accent4"/>
              </a:buClr>
              <a:buSzPts val="1800"/>
              <a:buFont typeface="Arial"/>
              <a:buChar char="•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Ingénieur informatique</a:t>
            </a:r>
          </a:p>
          <a:p>
            <a:pPr marL="457200" indent="-457200">
              <a:spcBef>
                <a:spcPts val="600"/>
              </a:spcBef>
              <a:buClr>
                <a:schemeClr val="accent4"/>
              </a:buClr>
              <a:buSzPts val="1800"/>
              <a:buFont typeface="Arial"/>
              <a:buChar char="•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Maîtrise en informatique</a:t>
            </a:r>
          </a:p>
          <a:p>
            <a:pPr marL="457200" indent="-457200">
              <a:spcBef>
                <a:spcPts val="600"/>
              </a:spcBef>
              <a:buClr>
                <a:schemeClr val="accent4"/>
              </a:buClr>
              <a:buSzPts val="1800"/>
              <a:buFont typeface="Arial"/>
              <a:buChar char="•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Conseiller chez </a:t>
            </a:r>
            <a:r>
              <a:rPr>
                <a:solidFill>
                  <a:srgbClr val="FF0000"/>
                </a:solidFill>
              </a:rPr>
              <a:t>CGI</a:t>
            </a:r>
            <a:endParaRPr sz="3000"/>
          </a:p>
          <a:p>
            <a:pPr marL="457200" indent="-457200">
              <a:spcBef>
                <a:spcPts val="600"/>
              </a:spcBef>
              <a:buClr>
                <a:schemeClr val="accent4"/>
              </a:buClr>
              <a:buSzPts val="1800"/>
              <a:buFont typeface="Arial"/>
              <a:buChar char="•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Youtuber - DevDojo Academy</a:t>
            </a:r>
          </a:p>
        </p:txBody>
      </p:sp>
      <p:sp>
        <p:nvSpPr>
          <p:cNvPr id="78" name="Google Shape;89;p14"/>
          <p:cNvSpPr/>
          <p:nvPr/>
        </p:nvSpPr>
        <p:spPr>
          <a:xfrm>
            <a:off x="6694985" y="3933624"/>
            <a:ext cx="214500" cy="856801"/>
          </a:xfrm>
          <a:prstGeom prst="line">
            <a:avLst/>
          </a:prstGeom>
          <a:ln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Google Shape;90;p14"/>
          <p:cNvSpPr/>
          <p:nvPr/>
        </p:nvSpPr>
        <p:spPr>
          <a:xfrm>
            <a:off x="7059842" y="3727573"/>
            <a:ext cx="394201" cy="525601"/>
          </a:xfrm>
          <a:prstGeom prst="line">
            <a:avLst/>
          </a:prstGeom>
          <a:ln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Google Shape;91;p14"/>
          <p:cNvSpPr/>
          <p:nvPr/>
        </p:nvSpPr>
        <p:spPr>
          <a:xfrm>
            <a:off x="7224089" y="3501963"/>
            <a:ext cx="752401" cy="464101"/>
          </a:xfrm>
          <a:prstGeom prst="line">
            <a:avLst/>
          </a:prstGeom>
          <a:ln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Google Shape;92;p14"/>
          <p:cNvSpPr txBox="1">
            <a:spLocks noGrp="1"/>
          </p:cNvSpPr>
          <p:nvPr>
            <p:ph type="sldNum" sz="quarter" idx="2"/>
          </p:nvPr>
        </p:nvSpPr>
        <p:spPr>
          <a:xfrm>
            <a:off x="8665713" y="4749851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82" name="Image 3" descr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486" y="201839"/>
            <a:ext cx="1902412" cy="569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Picture 1" descr="Picture 1"/>
          <p:cNvPicPr>
            <a:picLocks noChangeAspect="1"/>
          </p:cNvPicPr>
          <p:nvPr/>
        </p:nvPicPr>
        <p:blipFill>
          <a:blip r:embed="rId4"/>
          <a:srcRect l="27785" t="3149" r="24945" b="61093"/>
          <a:stretch>
            <a:fillRect/>
          </a:stretch>
        </p:blipFill>
        <p:spPr>
          <a:xfrm>
            <a:off x="5788983" y="2455802"/>
            <a:ext cx="1564482" cy="1577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4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461" y="155739"/>
            <a:ext cx="1884292" cy="615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00000"/>
                </a:solidFill>
              </a:defRPr>
            </a:pPr>
            <a:r>
              <a:t>Why</a:t>
            </a:r>
            <a:r>
              <a:rPr>
                <a:solidFill>
                  <a:schemeClr val="accent1"/>
                </a:solidFill>
              </a:rPr>
              <a:t> is important to study about it?</a:t>
            </a:r>
          </a:p>
        </p:txBody>
      </p:sp>
      <p:sp>
        <p:nvSpPr>
          <p:cNvPr id="87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49" y="967045"/>
            <a:ext cx="7618236" cy="392891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000"/>
            </a:lvl1pPr>
          </a:lstStyle>
          <a:p>
            <a:r>
              <a:t>When we start to study data science is common to begin with traditional methods to understand and evaluate our machine learning models. For example:</a:t>
            </a:r>
          </a:p>
        </p:txBody>
      </p:sp>
      <p:sp>
        <p:nvSpPr>
          <p:cNvPr id="88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665713" y="4749851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8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05" y="2237789"/>
            <a:ext cx="2297804" cy="1157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91" y="3260850"/>
            <a:ext cx="2651431" cy="1938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8" y="1894768"/>
            <a:ext cx="2066095" cy="3001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icture 7" descr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8425" y="3177366"/>
            <a:ext cx="1909617" cy="197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 8" descr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180" y="2479387"/>
            <a:ext cx="3187600" cy="2169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What is back-testing?</a:t>
            </a:r>
          </a:p>
        </p:txBody>
      </p:sp>
      <p:sp>
        <p:nvSpPr>
          <p:cNvPr id="96" name="Google Shape;111;p17"/>
          <p:cNvSpPr txBox="1">
            <a:spLocks noGrp="1"/>
          </p:cNvSpPr>
          <p:nvPr>
            <p:ph type="body" sz="half" idx="1"/>
          </p:nvPr>
        </p:nvSpPr>
        <p:spPr>
          <a:xfrm>
            <a:off x="786149" y="1165602"/>
            <a:ext cx="7618236" cy="139567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000"/>
            </a:lvl1pPr>
          </a:lstStyle>
          <a:p>
            <a:r>
              <a:t>The back-testing is a technique to evaluate the machine learning models when you want to consider temporal components.</a:t>
            </a:r>
          </a:p>
        </p:txBody>
      </p:sp>
      <p:sp>
        <p:nvSpPr>
          <p:cNvPr id="97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665713" y="4749851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9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79" y="2231507"/>
            <a:ext cx="8151640" cy="2263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Where I can use back-testing?</a:t>
            </a:r>
          </a:p>
        </p:txBody>
      </p:sp>
      <p:sp>
        <p:nvSpPr>
          <p:cNvPr id="101" name="Google Shape;111;p17"/>
          <p:cNvSpPr txBox="1">
            <a:spLocks noGrp="1"/>
          </p:cNvSpPr>
          <p:nvPr>
            <p:ph type="body" sz="half" idx="1"/>
          </p:nvPr>
        </p:nvSpPr>
        <p:spPr>
          <a:xfrm>
            <a:off x="786150" y="1107503"/>
            <a:ext cx="7571700" cy="1387149"/>
          </a:xfrm>
          <a:prstGeom prst="rect">
            <a:avLst/>
          </a:prstGeom>
        </p:spPr>
        <p:txBody>
          <a:bodyPr/>
          <a:lstStyle/>
          <a:p>
            <a:pPr marL="0" indent="0" algn="just" defTabSz="886968">
              <a:spcBef>
                <a:spcPts val="500"/>
              </a:spcBef>
              <a:buSzTx/>
              <a:buNone/>
              <a:defRPr sz="1940"/>
            </a:pPr>
            <a:r>
              <a:t>You can use Back-testing in </a:t>
            </a:r>
            <a:r>
              <a:rPr b="1">
                <a:solidFill>
                  <a:srgbClr val="FF0000"/>
                </a:solidFill>
              </a:rPr>
              <a:t>ANY</a:t>
            </a:r>
            <a:r>
              <a:t> machine learning problem that you have temporal components. For example, if you work with sentiment analysis with social network data, you can consider collected date as component.</a:t>
            </a:r>
          </a:p>
        </p:txBody>
      </p:sp>
      <p:sp>
        <p:nvSpPr>
          <p:cNvPr id="102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665713" y="4749851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03" name="Picture 6" descr="Picture 6"/>
          <p:cNvPicPr>
            <a:picLocks noChangeAspect="1"/>
          </p:cNvPicPr>
          <p:nvPr/>
        </p:nvPicPr>
        <p:blipFill>
          <a:blip r:embed="rId2"/>
          <a:srcRect b="8559"/>
          <a:stretch>
            <a:fillRect/>
          </a:stretch>
        </p:blipFill>
        <p:spPr>
          <a:xfrm>
            <a:off x="395536" y="2571750"/>
            <a:ext cx="8352929" cy="2155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97;p15"/>
          <p:cNvSpPr txBox="1">
            <a:spLocks noGrp="1"/>
          </p:cNvSpPr>
          <p:nvPr>
            <p:ph type="title"/>
          </p:nvPr>
        </p:nvSpPr>
        <p:spPr>
          <a:xfrm>
            <a:off x="945865" y="1535963"/>
            <a:ext cx="7458520" cy="1055708"/>
          </a:xfrm>
          <a:prstGeom prst="rect">
            <a:avLst/>
          </a:prstGeom>
        </p:spPr>
        <p:txBody>
          <a:bodyPr/>
          <a:lstStyle/>
          <a:p>
            <a:pPr algn="ctr">
              <a:defRPr sz="3600"/>
            </a:pPr>
            <a:r>
              <a:t>How I can apply </a:t>
            </a:r>
            <a:r>
              <a:rPr>
                <a:solidFill>
                  <a:srgbClr val="FF0000"/>
                </a:solidFill>
              </a:rPr>
              <a:t>back-testing</a:t>
            </a:r>
            <a:r>
              <a:t>?</a:t>
            </a:r>
          </a:p>
        </p:txBody>
      </p:sp>
      <p:sp>
        <p:nvSpPr>
          <p:cNvPr id="106" name="Google Shape;99;p15"/>
          <p:cNvSpPr txBox="1">
            <a:spLocks noGrp="1"/>
          </p:cNvSpPr>
          <p:nvPr>
            <p:ph type="sldNum" sz="quarter" idx="4294967295"/>
          </p:nvPr>
        </p:nvSpPr>
        <p:spPr>
          <a:xfrm>
            <a:off x="8665713" y="4749851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69" y="2534193"/>
            <a:ext cx="1801443" cy="2609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10;p17"/>
          <p:cNvSpPr txBox="1">
            <a:spLocks noGrp="1"/>
          </p:cNvSpPr>
          <p:nvPr>
            <p:ph type="title"/>
          </p:nvPr>
        </p:nvSpPr>
        <p:spPr>
          <a:xfrm>
            <a:off x="325315" y="-19956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Example: </a:t>
            </a:r>
            <a:r>
              <a:rPr b="1">
                <a:solidFill>
                  <a:srgbClr val="C00000"/>
                </a:solidFill>
              </a:rPr>
              <a:t>New York Taxi Fare Prediction Problem</a:t>
            </a:r>
          </a:p>
        </p:txBody>
      </p:sp>
      <p:sp>
        <p:nvSpPr>
          <p:cNvPr id="110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665713" y="4749851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Google Shape;111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25315" y="1224904"/>
                <a:ext cx="8372117" cy="3102549"/>
              </a:xfrm>
              <a:prstGeom prst="rect">
                <a:avLst/>
              </a:prstGeom>
            </p:spPr>
            <p:txBody>
              <a:bodyPr numCol="2"/>
              <a:lstStyle/>
              <a:p>
                <a:pPr marL="271462" indent="-271462" algn="just" defTabSz="868680">
                  <a:spcBef>
                    <a:spcPts val="500"/>
                  </a:spcBef>
                  <a:buSzPts val="1500"/>
                  <a:buFont typeface="Arial"/>
                  <a:buChar char="•"/>
                  <a:defRPr sz="1520"/>
                </a:pPr>
                <a:r>
                  <a:t>The dataset has 55M rows;</a:t>
                </a:r>
              </a:p>
              <a:p>
                <a:pPr marL="271462" indent="-271462" algn="just" defTabSz="868680">
                  <a:spcBef>
                    <a:spcPts val="500"/>
                  </a:spcBef>
                  <a:buSzPts val="1500"/>
                  <a:buFont typeface="Arial"/>
                  <a:buChar char="•"/>
                  <a:defRPr sz="1520"/>
                </a:pPr>
                <a:r>
                  <a:t>I started collecting a random sample of 10% of the dataset (about 5,5 million rows);</a:t>
                </a:r>
              </a:p>
              <a:p>
                <a:pPr marL="271462" indent="-271462" algn="just" defTabSz="868680">
                  <a:spcBef>
                    <a:spcPts val="500"/>
                  </a:spcBef>
                  <a:buSzPts val="1500"/>
                  <a:buFont typeface="Arial"/>
                  <a:buChar char="•"/>
                  <a:defRPr sz="1520"/>
                </a:pPr>
                <a:r>
                  <a:t>Model used: XGB Regressor</a:t>
                </a:r>
                <a:endParaRPr sz="1140"/>
              </a:p>
              <a:p>
                <a:pPr marL="271462" indent="-271462" algn="just" defTabSz="868680">
                  <a:spcBef>
                    <a:spcPts val="500"/>
                  </a:spcBef>
                  <a:buSzPts val="1500"/>
                  <a:buFont typeface="Arial"/>
                  <a:buChar char="•"/>
                  <a:defRPr sz="1520"/>
                </a:pPr>
                <a:r>
                  <a:t>Linear Regression problem</a:t>
                </a:r>
              </a:p>
              <a:p>
                <a:pPr marL="271462" indent="-271462" algn="just" defTabSz="868680">
                  <a:spcBef>
                    <a:spcPts val="500"/>
                  </a:spcBef>
                  <a:buSzPts val="1500"/>
                  <a:buFont typeface="Arial"/>
                  <a:buChar char="•"/>
                  <a:defRPr sz="1520"/>
                </a:pPr>
                <a:r>
                  <a:t>Evaluation metric: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195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19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sz="195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t> (regression score function)</a:t>
                </a:r>
              </a:p>
              <a:p>
                <a:pPr marL="271462" indent="-271462" algn="just" defTabSz="868680">
                  <a:spcBef>
                    <a:spcPts val="500"/>
                  </a:spcBef>
                  <a:buSzPts val="1500"/>
                  <a:buFont typeface="Arial"/>
                  <a:buChar char="•"/>
                  <a:defRPr sz="1520"/>
                </a:pPr>
                <a:endParaRPr/>
              </a:p>
              <a:p>
                <a:pPr marL="271462" indent="-271462" algn="just" defTabSz="868680">
                  <a:spcBef>
                    <a:spcPts val="500"/>
                  </a:spcBef>
                  <a:buSzPts val="1500"/>
                  <a:buFont typeface="Arial"/>
                  <a:buChar char="•"/>
                  <a:defRPr sz="1520"/>
                </a:pPr>
                <a:endParaRPr/>
              </a:p>
              <a:p>
                <a:pPr marL="271462" indent="-271462" algn="just" defTabSz="868680">
                  <a:spcBef>
                    <a:spcPts val="500"/>
                  </a:spcBef>
                  <a:buSzPts val="1500"/>
                  <a:buFont typeface="Arial"/>
                  <a:buChar char="•"/>
                  <a:defRPr sz="1520"/>
                </a:pPr>
                <a:endParaRPr/>
              </a:p>
              <a:p>
                <a:pPr marL="0" indent="0" algn="just" defTabSz="868680">
                  <a:spcBef>
                    <a:spcPts val="500"/>
                  </a:spcBef>
                  <a:buSzTx/>
                  <a:buNone/>
                  <a:defRPr sz="1520"/>
                </a:pPr>
                <a:endParaRPr/>
              </a:p>
              <a:p>
                <a:pPr marL="271462" indent="-271462" algn="just" defTabSz="868680">
                  <a:spcBef>
                    <a:spcPts val="500"/>
                  </a:spcBef>
                  <a:buSzPts val="1500"/>
                  <a:buFont typeface="Arial"/>
                  <a:buChar char="•"/>
                  <a:defRPr sz="1520"/>
                </a:pPr>
                <a:r>
                  <a:t>Total Features: 12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pickup_longitude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pickup_latitude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dropoff_longitude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dropoff_latitude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passenger_count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Year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Month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Date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Day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Hour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Minute</a:t>
                </a:r>
              </a:p>
              <a:p>
                <a:pPr marL="705802" lvl="1" indent="-271462" algn="just" defTabSz="868680">
                  <a:spcBef>
                    <a:spcPts val="0"/>
                  </a:spcBef>
                  <a:buSzPts val="1100"/>
                  <a:buFont typeface="Arial"/>
                  <a:buChar char="•"/>
                  <a:defRPr sz="1140"/>
                </a:pPr>
                <a:r>
                  <a:t>distance</a:t>
                </a:r>
              </a:p>
            </p:txBody>
          </p:sp>
        </mc:Choice>
        <mc:Fallback>
          <p:sp>
            <p:nvSpPr>
              <p:cNvPr id="111" name="Google Shape;111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5315" y="1224904"/>
                <a:ext cx="8372117" cy="3102549"/>
              </a:xfrm>
              <a:prstGeom prst="rect">
                <a:avLst/>
              </a:prstGeom>
              <a:blipFill>
                <a:blip r:embed="rId2"/>
                <a:stretch>
                  <a:fillRect l="-152"/>
                </a:stretch>
              </a:blipFill>
            </p:spPr>
            <p:txBody>
              <a:bodyPr/>
              <a:lstStyle/>
              <a:p>
                <a:r>
                  <a:rPr lang="fr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0;p17"/>
          <p:cNvSpPr txBox="1">
            <a:spLocks noGrp="1"/>
          </p:cNvSpPr>
          <p:nvPr>
            <p:ph type="title"/>
          </p:nvPr>
        </p:nvSpPr>
        <p:spPr>
          <a:xfrm>
            <a:off x="325315" y="-19956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Example: </a:t>
            </a:r>
            <a:r>
              <a:rPr b="1">
                <a:solidFill>
                  <a:srgbClr val="C00000"/>
                </a:solidFill>
              </a:rPr>
              <a:t>New York Taxi Fare Prediction Problem</a:t>
            </a:r>
          </a:p>
        </p:txBody>
      </p:sp>
      <p:sp>
        <p:nvSpPr>
          <p:cNvPr id="114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665713" y="4749851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15" name="Image 1" descr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5" y="3432176"/>
            <a:ext cx="6057901" cy="1514476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Google Shape;111;p17"/>
          <p:cNvSpPr txBox="1">
            <a:spLocks noGrp="1"/>
          </p:cNvSpPr>
          <p:nvPr>
            <p:ph type="body" sz="quarter" idx="1"/>
          </p:nvPr>
        </p:nvSpPr>
        <p:spPr>
          <a:xfrm>
            <a:off x="325315" y="1633471"/>
            <a:ext cx="3604848" cy="938279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  <a:defRPr sz="1800"/>
            </a:pPr>
            <a:r>
              <a:t>To create the tests, I used the </a:t>
            </a:r>
            <a:r>
              <a:rPr>
                <a:solidFill>
                  <a:srgbClr val="C00000"/>
                </a:solidFill>
              </a:rPr>
              <a:t>years</a:t>
            </a:r>
            <a:r>
              <a:t> as a temporal component </a:t>
            </a:r>
          </a:p>
        </p:txBody>
      </p:sp>
      <p:pic>
        <p:nvPicPr>
          <p:cNvPr id="117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47" y="682643"/>
            <a:ext cx="4167555" cy="298374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Rectangle 7"/>
          <p:cNvSpPr/>
          <p:nvPr/>
        </p:nvSpPr>
        <p:spPr>
          <a:xfrm>
            <a:off x="5416787" y="1043757"/>
            <a:ext cx="3261947" cy="228601"/>
          </a:xfrm>
          <a:prstGeom prst="rect">
            <a:avLst/>
          </a:prstGeom>
          <a:ln w="25400">
            <a:solidFill>
              <a:srgbClr val="FF0000"/>
            </a:solidFill>
            <a:prstDash val="dash"/>
          </a:ln>
        </p:spPr>
        <p:txBody>
          <a:bodyPr lIns="45719" rIns="45719" anchor="ctr"/>
          <a:lstStyle/>
          <a:p>
            <a:pPr algn="ctr">
              <a:defRPr>
                <a:ln w="9525" cap="flat">
                  <a:solidFill>
                    <a:srgbClr val="FFFF00"/>
                  </a:solidFill>
                  <a:prstDash val="sysDot"/>
                  <a:round/>
                </a:ln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21312"/>
            <a:ext cx="7571700" cy="702600"/>
          </a:xfrm>
          <a:prstGeom prst="rect">
            <a:avLst/>
          </a:prstGeom>
        </p:spPr>
        <p:txBody>
          <a:bodyPr/>
          <a:lstStyle/>
          <a:p>
            <a:r>
              <a:t>Explanation with Shap Valeus</a:t>
            </a:r>
          </a:p>
        </p:txBody>
      </p:sp>
      <p:sp>
        <p:nvSpPr>
          <p:cNvPr id="121" name="Google Shape;112;p17"/>
          <p:cNvSpPr txBox="1">
            <a:spLocks noGrp="1"/>
          </p:cNvSpPr>
          <p:nvPr>
            <p:ph type="sldNum" sz="quarter" idx="2"/>
          </p:nvPr>
        </p:nvSpPr>
        <p:spPr>
          <a:xfrm>
            <a:off x="8665713" y="4749851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22" name="Espace réservé du texte 2"/>
          <p:cNvSpPr txBox="1">
            <a:spLocks noGrp="1"/>
          </p:cNvSpPr>
          <p:nvPr>
            <p:ph type="body" sz="quarter" idx="1"/>
          </p:nvPr>
        </p:nvSpPr>
        <p:spPr>
          <a:xfrm>
            <a:off x="610303" y="1023912"/>
            <a:ext cx="3275897" cy="1654906"/>
          </a:xfrm>
          <a:prstGeom prst="rect">
            <a:avLst/>
          </a:prstGeom>
        </p:spPr>
        <p:txBody>
          <a:bodyPr/>
          <a:lstStyle>
            <a:lvl1pPr marL="0" indent="76200" algn="just">
              <a:buSzTx/>
              <a:buNone/>
              <a:defRPr sz="1400"/>
            </a:lvl1pPr>
          </a:lstStyle>
          <a:p>
            <a:r>
              <a:t>SHAP (SHapley Additive exPlanations) is a unified approach to explain the output of any machine learning model. SHAP connects game theory with local explanations, uniting several previous methods.</a:t>
            </a:r>
          </a:p>
        </p:txBody>
      </p:sp>
      <p:pic>
        <p:nvPicPr>
          <p:cNvPr id="123" name="Image 4" descr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9" y="2678819"/>
            <a:ext cx="3511371" cy="1417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 2" descr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95" y="1177943"/>
            <a:ext cx="4770707" cy="341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ordelia template">
      <a:dk1>
        <a:srgbClr val="263238"/>
      </a:dk1>
      <a:lt1>
        <a:srgbClr val="381F12"/>
      </a:lt1>
      <a:dk2>
        <a:srgbClr val="A7A7A7"/>
      </a:dk2>
      <a:lt2>
        <a:srgbClr val="535353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00FF"/>
      </a:hlink>
      <a:folHlink>
        <a:srgbClr val="FF00FF"/>
      </a:folHlink>
    </a:clrScheme>
    <a:fontScheme name="Cordelia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ordeli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6323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6323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rdelia template">
  <a:themeElements>
    <a:clrScheme name="Cordeli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00FF"/>
      </a:hlink>
      <a:folHlink>
        <a:srgbClr val="FF00FF"/>
      </a:folHlink>
    </a:clrScheme>
    <a:fontScheme name="Cordelia 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ordeli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6323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6323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728</Words>
  <Application>Microsoft Macintosh PowerPoint</Application>
  <PresentationFormat>Affichage à l'écran (16:9)</PresentationFormat>
  <Paragraphs>97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Cambria Math</vt:lpstr>
      <vt:lpstr>Helvetica</vt:lpstr>
      <vt:lpstr>Roboto Slab</vt:lpstr>
      <vt:lpstr>Source Sans Pro</vt:lpstr>
      <vt:lpstr>Cordelia template</vt:lpstr>
      <vt:lpstr>Back-testing and machine learning models bruno.abia@icomp.ufam.edu.br twitter: @brunoabia   </vt:lpstr>
      <vt:lpstr>Salut!</vt:lpstr>
      <vt:lpstr>Why is important to study about it?</vt:lpstr>
      <vt:lpstr>What is back-testing?</vt:lpstr>
      <vt:lpstr>Where I can use back-testing?</vt:lpstr>
      <vt:lpstr>How I can apply back-testing?</vt:lpstr>
      <vt:lpstr>Example: New York Taxi Fare Prediction Problem</vt:lpstr>
      <vt:lpstr>Example: New York Taxi Fare Prediction Problem</vt:lpstr>
      <vt:lpstr>Explanation with Shap Valeus</vt:lpstr>
      <vt:lpstr>Walk-forward  - Static</vt:lpstr>
      <vt:lpstr>Walk-forward - Dynamic</vt:lpstr>
      <vt:lpstr>Example: New York Taxi Fare Prediction Problem</vt:lpstr>
      <vt:lpstr>Example: New York Taxi Fare Prediction Problem</vt:lpstr>
      <vt:lpstr>We can do too..</vt:lpstr>
      <vt:lpstr>The Concept Drift</vt:lpstr>
      <vt:lpstr>Conclusion</vt:lpstr>
      <vt:lpstr>References</vt:lpstr>
      <vt:lpstr>Merci Beaucoup!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Back-testing and machine learning models bruno.abia@icomp.ufam.edu.br twitter: @brunoabia   </dc:title>
  <cp:lastModifiedBy>bruno.rebanda01@fatec.sp.gov.br</cp:lastModifiedBy>
  <cp:revision>4</cp:revision>
  <dcterms:modified xsi:type="dcterms:W3CDTF">2020-02-18T01:31:06Z</dcterms:modified>
</cp:coreProperties>
</file>